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3" autoAdjust="0"/>
    <p:restoredTop sz="94660"/>
  </p:normalViewPr>
  <p:slideViewPr>
    <p:cSldViewPr snapToGrid="0">
      <p:cViewPr>
        <p:scale>
          <a:sx n="94" d="100"/>
          <a:sy n="94" d="100"/>
        </p:scale>
        <p:origin x="86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6-09-16T13:44:57.8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 9172 2048 0,'0'0'0'0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6-09-16T13:56:13.4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30976 2995 2048 0</inkml:trace>
  <inkml:trace contextRef="#ctx0" brushRef="#br0" timeOffset="63.93">32396 2571 2048 0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7414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932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556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260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3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866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113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1402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7481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332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9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7FB6224-432D-405E-8164-85F7DB8D7D5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2E475B-7162-46F2-A2B0-C8274973F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287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i&amp;source=web&amp;rct=j&amp;url=https://www.phonicsplay.co.uk/&amp;ved=2ahUKEwjys7SU-_KWAxX4TkEAHbXBKqsQy_kOeggIAggBCBQQBA&amp;opi=89978449&amp;cd&amp;psig=AOvVaw3SXW8WC3lAiRU8POY6S3Oo&amp;ust=1789643354045000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DD6CD-6A52-430D-B3F7-4E801BE46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87492"/>
            <a:ext cx="9144000" cy="2387600"/>
          </a:xfrm>
        </p:spPr>
        <p:txBody>
          <a:bodyPr/>
          <a:lstStyle/>
          <a:p>
            <a:r>
              <a:rPr lang="en-US" dirty="0"/>
              <a:t>Welcome to Year 1</a:t>
            </a:r>
            <a:endParaRPr lang="en-GB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F544B43-80EB-42F5-87F3-2672F5DE4BA6}"/>
                  </a:ext>
                </a:extLst>
              </p14:cNvPr>
              <p14:cNvContentPartPr/>
              <p14:nvPr/>
            </p14:nvContentPartPr>
            <p14:xfrm>
              <a:off x="60120" y="3301920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F544B43-80EB-42F5-87F3-2672F5DE4BA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760" y="329256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525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6E778-D21D-4A34-A335-00061AB1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members of staff will teach my child?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FA843-CC1C-4C66-AB9E-C9D2900CC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Teachers- </a:t>
            </a:r>
            <a:r>
              <a:rPr lang="en-US" dirty="0" err="1"/>
              <a:t>Mrs</a:t>
            </a:r>
            <a:r>
              <a:rPr lang="en-US" dirty="0"/>
              <a:t> Main</a:t>
            </a:r>
            <a:r>
              <a:rPr lang="en-GB" dirty="0"/>
              <a:t> and Miss Costall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M</a:t>
            </a:r>
            <a:r>
              <a:rPr lang="en-GB" dirty="0" err="1"/>
              <a:t>rs</a:t>
            </a:r>
            <a:r>
              <a:rPr lang="en-GB" dirty="0"/>
              <a:t> Main will be the class teacher from Monday through to Wednesday morning.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dirty="0"/>
              <a:t>M</a:t>
            </a:r>
            <a:r>
              <a:rPr lang="en-GB" dirty="0" err="1"/>
              <a:t>iss</a:t>
            </a:r>
            <a:r>
              <a:rPr lang="en-GB" dirty="0"/>
              <a:t> Costall will be the class teacher from Wednesday afternoon through to Friday.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GB" dirty="0" err="1"/>
              <a:t>eaching</a:t>
            </a:r>
            <a:r>
              <a:rPr lang="en-GB" dirty="0"/>
              <a:t> assistant: Mrs Willis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85326-11D8-40C6-A140-C85E87601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does the curriculum change in year 1 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689FE-C204-46B9-A6D8-E64B8DBF6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378693"/>
            <a:ext cx="10058400" cy="3931920"/>
          </a:xfrm>
        </p:spPr>
        <p:txBody>
          <a:bodyPr/>
          <a:lstStyle/>
          <a:p>
            <a:r>
              <a:rPr lang="en-US" dirty="0"/>
              <a:t>In </a:t>
            </a:r>
            <a:r>
              <a:rPr lang="en-US" b="1" dirty="0"/>
              <a:t>Reception (EYFS)</a:t>
            </a:r>
            <a:r>
              <a:rPr lang="en-US" dirty="0"/>
              <a:t>, learning is mostly child-led, open-ended, and focused on personal, social, and physical growth through play.</a:t>
            </a:r>
          </a:p>
          <a:p>
            <a:r>
              <a:rPr lang="en-US" dirty="0"/>
              <a:t>When children enter </a:t>
            </a:r>
            <a:r>
              <a:rPr lang="en-US" b="1" dirty="0"/>
              <a:t>Year 1</a:t>
            </a:r>
            <a:r>
              <a:rPr lang="en-US" dirty="0"/>
              <a:t>, the curriculum changes in a few major ways:</a:t>
            </a:r>
          </a:p>
          <a:p>
            <a:r>
              <a:rPr lang="en-US" b="1" dirty="0"/>
              <a:t>Subject-based learning:</a:t>
            </a:r>
            <a:r>
              <a:rPr lang="en-US" dirty="0"/>
              <a:t> Instead of broad areas of development, learning is divided into distinct subjects like English, </a:t>
            </a:r>
            <a:r>
              <a:rPr lang="en-US" dirty="0" err="1"/>
              <a:t>Maths</a:t>
            </a:r>
            <a:r>
              <a:rPr lang="en-US" dirty="0"/>
              <a:t>, Science, and Geography.</a:t>
            </a:r>
          </a:p>
          <a:p>
            <a:r>
              <a:rPr lang="en-US" b="1" dirty="0"/>
              <a:t>Adult-directed tasks:</a:t>
            </a:r>
            <a:r>
              <a:rPr lang="en-US" dirty="0"/>
              <a:t> The teacher sets specific learning targets that all children work on.</a:t>
            </a:r>
          </a:p>
          <a:p>
            <a:r>
              <a:rPr lang="en-US" b="1" dirty="0"/>
              <a:t>More recording:</a:t>
            </a:r>
            <a:r>
              <a:rPr lang="en-US" dirty="0"/>
              <a:t> Children begin to record their work more formally in exercise books rather than just having photos taken of their play.</a:t>
            </a:r>
          </a:p>
          <a:p>
            <a:pPr marL="0" indent="0">
              <a:buNone/>
            </a:pPr>
            <a:endParaRPr lang="en-GB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73E55D5-78B1-46BA-A79B-AA86EF47D695}"/>
                  </a:ext>
                </a:extLst>
              </p14:cNvPr>
              <p14:cNvContentPartPr/>
              <p14:nvPr/>
            </p14:nvContentPartPr>
            <p14:xfrm>
              <a:off x="11151360" y="925560"/>
              <a:ext cx="511560" cy="153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73E55D5-78B1-46BA-A79B-AA86EF47D6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142000" y="916200"/>
                <a:ext cx="530280" cy="17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59095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CB449-307D-46A5-9968-AC580CC2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topics will your child learn?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3442F-FBF4-469B-84B2-B53984880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Autumn1: All About Me</a:t>
            </a:r>
          </a:p>
          <a:p>
            <a:r>
              <a:rPr lang="en-US" b="1" dirty="0"/>
              <a:t>Autumn 2: Fascinating toys </a:t>
            </a:r>
          </a:p>
          <a:p>
            <a:endParaRPr lang="en-US" b="1" dirty="0"/>
          </a:p>
          <a:p>
            <a:r>
              <a:rPr lang="en-US" b="1" dirty="0"/>
              <a:t>Spring 1: Traditional tales </a:t>
            </a:r>
          </a:p>
          <a:p>
            <a:r>
              <a:rPr lang="en-US" b="1" dirty="0"/>
              <a:t>Spring 2: Whacky weather</a:t>
            </a:r>
          </a:p>
          <a:p>
            <a:endParaRPr lang="en-US" b="1" dirty="0"/>
          </a:p>
          <a:p>
            <a:r>
              <a:rPr lang="en-US" b="1" dirty="0"/>
              <a:t>Summer 1: Wonderful woodlands</a:t>
            </a:r>
          </a:p>
          <a:p>
            <a:r>
              <a:rPr lang="en-US" b="1" dirty="0"/>
              <a:t>Summer 2: The seaside</a:t>
            </a:r>
          </a:p>
        </p:txBody>
      </p:sp>
      <p:pic>
        <p:nvPicPr>
          <p:cNvPr id="1026" name="Picture 2" descr="5 beloved fairy tales with dark and disturbing origins - India Today">
            <a:extLst>
              <a:ext uri="{FF2B5EF4-FFF2-40B4-BE49-F238E27FC236}">
                <a16:creationId xmlns:a16="http://schemas.microsoft.com/office/drawing/2014/main" id="{C5BDE8BF-4668-4638-9DE9-59473F620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179" y="3105085"/>
            <a:ext cx="2438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5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F9CB5-792D-451C-A50B-006EB2487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1FDCD-5517-436C-AC18-9FF14C591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help keep track of the new routine, here is a quick summary of the schedule:</a:t>
            </a:r>
          </a:p>
          <a:p>
            <a:r>
              <a:rPr lang="en-US" b="1" dirty="0"/>
              <a:t>Reading target:</a:t>
            </a:r>
            <a:r>
              <a:rPr lang="en-US" dirty="0"/>
              <a:t> At least 4 times every week.</a:t>
            </a:r>
          </a:p>
          <a:p>
            <a:r>
              <a:rPr lang="en-US" b="1" dirty="0"/>
              <a:t>Journal duty:</a:t>
            </a:r>
            <a:r>
              <a:rPr lang="en-US" dirty="0"/>
              <a:t> Write down every time you read, and clearly mark when a book is finished.</a:t>
            </a:r>
          </a:p>
          <a:p>
            <a:r>
              <a:rPr lang="en-US" b="1" dirty="0"/>
              <a:t>Book change days:</a:t>
            </a:r>
            <a:r>
              <a:rPr lang="en-US" dirty="0"/>
              <a:t> Monday and Friday (make sure the reading scheme books are in their bag on these days!).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</a:t>
            </a:r>
            <a:r>
              <a:rPr lang="en-GB" b="1" dirty="0" err="1"/>
              <a:t>ibrary</a:t>
            </a:r>
            <a:r>
              <a:rPr lang="en-GB" b="1" dirty="0"/>
              <a:t> books: </a:t>
            </a:r>
          </a:p>
          <a:p>
            <a:r>
              <a:rPr lang="en-US" b="1" dirty="0"/>
              <a:t>Library visits: </a:t>
            </a:r>
            <a:r>
              <a:rPr lang="en-US" dirty="0"/>
              <a:t>Are</a:t>
            </a:r>
            <a:r>
              <a:rPr lang="en-US" b="1" dirty="0"/>
              <a:t> </a:t>
            </a:r>
            <a:r>
              <a:rPr lang="en-US" dirty="0"/>
              <a:t>on Monday. Children will come home with their new library book. Children can change their library book every Monday.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42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1F265-D0F6-40F6-894D-AC3013407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Phonics:</a:t>
            </a:r>
            <a:endParaRPr lang="en-GB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634ADE0-BD44-4BB8-B1CA-601586A2C6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0291" y="2014194"/>
            <a:ext cx="11183654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What Your Child Will Learn in Phase 5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New Sound Spellings (Graphemes):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They will learn new letter combinations for sounds they already know, like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ou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as in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cloud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as in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pie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and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as in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sea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Split Digraphs: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They will learn about "friendly" letters that work together to make one sound even when a letter sits between them (like the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-e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in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time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or the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o-e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in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home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Alternative Pronunciations: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They will learn that the same letters can say different things. For example,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ow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makes a different sound in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snow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than it does in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cow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Tricky Words: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These are words that cannot be sounded out easily using normal rules. Examples in Phase 5 include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people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their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looked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called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and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could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999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B3C76-8AAF-4D9F-9439-F5FCE381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Phonics screening test: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D036B-31EC-41C7-8403-30B9F34C3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Phonics Screening Check</a:t>
            </a:r>
            <a:r>
              <a:rPr lang="en-US" dirty="0"/>
              <a:t> takes place in </a:t>
            </a:r>
            <a:r>
              <a:rPr lang="en-US" b="1" dirty="0"/>
              <a:t>June</a:t>
            </a:r>
            <a:r>
              <a:rPr lang="en-US" dirty="0"/>
              <a:t>. It is not a formal, stressful exam. It is a quick, one-on-one reading check with their teacher to ensure they are on track with their decoding skills.</a:t>
            </a:r>
          </a:p>
          <a:p>
            <a:r>
              <a:rPr lang="en-US" b="1" dirty="0"/>
              <a:t>The Format:</a:t>
            </a:r>
            <a:r>
              <a:rPr lang="en-US" dirty="0"/>
              <a:t> Your child will read </a:t>
            </a:r>
            <a:r>
              <a:rPr lang="en-US" b="1" dirty="0"/>
              <a:t>40 words</a:t>
            </a:r>
            <a:r>
              <a:rPr lang="en-US" dirty="0"/>
              <a:t> aloud to their teacher.</a:t>
            </a:r>
          </a:p>
          <a:p>
            <a:r>
              <a:rPr lang="en-US" b="1" dirty="0"/>
              <a:t>Real vs. "Alien" Words:</a:t>
            </a:r>
            <a:r>
              <a:rPr lang="en-US" dirty="0"/>
              <a:t> Half of the words will be real words, and half will be made-up nonsense words (often shown with a picture of a little alien).</a:t>
            </a:r>
          </a:p>
          <a:p>
            <a:r>
              <a:rPr lang="en-US" b="1" dirty="0"/>
              <a:t>Why Alien Words?</a:t>
            </a:r>
            <a:r>
              <a:rPr lang="en-US" dirty="0"/>
              <a:t> Nonsense words like </a:t>
            </a:r>
            <a:r>
              <a:rPr lang="en-US" i="1" dirty="0" err="1"/>
              <a:t>vrob</a:t>
            </a:r>
            <a:r>
              <a:rPr lang="en-US" dirty="0"/>
              <a:t> or </a:t>
            </a:r>
            <a:r>
              <a:rPr lang="en-US" i="1" dirty="0" err="1"/>
              <a:t>strayb</a:t>
            </a:r>
            <a:r>
              <a:rPr lang="en-US" dirty="0"/>
              <a:t> ensure children are actually using their phonic sounds to blend letters together, rather than just guessing a word they have memorized.</a:t>
            </a:r>
          </a:p>
          <a:p>
            <a:r>
              <a:rPr lang="en-US" b="1" dirty="0"/>
              <a:t>The Result:</a:t>
            </a:r>
            <a:r>
              <a:rPr lang="en-US" dirty="0"/>
              <a:t> You will get their score in their </a:t>
            </a:r>
            <a:r>
              <a:rPr lang="en-US" b="1" dirty="0"/>
              <a:t>summer school report</a:t>
            </a:r>
            <a:r>
              <a:rPr lang="en-US" dirty="0"/>
              <a:t>. If a child needs a bit of extra help, they simply repeat the check in Year 2.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4041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78A0-76CF-4FB4-885F-8E8BD0777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Phonics at home: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1ADBC-5FF0-4BAB-963B-3D22C2F11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4920" y="2103120"/>
            <a:ext cx="10058400" cy="3931920"/>
          </a:xfrm>
        </p:spPr>
        <p:txBody>
          <a:bodyPr/>
          <a:lstStyle/>
          <a:p>
            <a:r>
              <a:rPr lang="en-US" b="1" dirty="0"/>
              <a:t>Practice</a:t>
            </a:r>
            <a:r>
              <a:rPr lang="en-US" dirty="0"/>
              <a:t>: Please practice the weekly sound found on the bookmark inside your child’s reading journal.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7EAAF18-898C-4245-8F01-FB482502A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920" y="2822585"/>
            <a:ext cx="9432099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Be a Sound Detective: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When reading their school book, look for the weekly sound. Ask, 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"Can you find any words on this page that have our special sound of the week?"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Spot the Tricky Words: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Write the week's tricky words on sticky notes. Hide them around the room and have your child hunt for them and read them aloud.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Play "Real or Alien":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Write down a few real words and a few made-up words using their weekly sound on pieces of paper. Have your child sort them into a "treasure pile" (real) or a "rubbish bin" (alien). You can also play interactive versions of these games on educational sites like </a:t>
            </a:r>
            <a:r>
              <a:rPr kumimoji="0" lang="en-US" altLang="en-US" b="1" i="0" u="none" strike="noStrike" cap="none" normalizeH="0" baseline="0" dirty="0" err="1">
                <a:ln>
                  <a:noFill/>
                </a:ln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PhonicsPlay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08372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47340-5597-4942-AA0E-D2FD0E8C2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69518"/>
            <a:ext cx="10058400" cy="1371600"/>
          </a:xfrm>
        </p:spPr>
        <p:txBody>
          <a:bodyPr/>
          <a:lstStyle/>
          <a:p>
            <a:r>
              <a:rPr lang="en-US" dirty="0"/>
              <a:t>PE: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F12FE-A4EB-46EE-8BEF-4F9CD8FE5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728592"/>
            <a:ext cx="10058400" cy="475989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PE Kit Checklist</a:t>
            </a:r>
          </a:p>
          <a:p>
            <a:r>
              <a:rPr lang="en-US" dirty="0"/>
              <a:t>Please pack these items in a labeled bag:</a:t>
            </a:r>
          </a:p>
          <a:p>
            <a:r>
              <a:rPr lang="en-US" b="1" dirty="0"/>
              <a:t>PE T-shirt</a:t>
            </a:r>
            <a:endParaRPr lang="en-US" dirty="0"/>
          </a:p>
          <a:p>
            <a:r>
              <a:rPr lang="en-US" b="1" dirty="0"/>
              <a:t>Shorts</a:t>
            </a:r>
            <a:endParaRPr lang="en-US" dirty="0"/>
          </a:p>
          <a:p>
            <a:r>
              <a:rPr lang="en-US" b="1" dirty="0"/>
              <a:t>Trousers</a:t>
            </a:r>
            <a:r>
              <a:rPr lang="en-US" dirty="0"/>
              <a:t> (great for colder days outside)</a:t>
            </a:r>
          </a:p>
          <a:p>
            <a:r>
              <a:rPr lang="en-US" b="1" dirty="0"/>
              <a:t>Spare socks</a:t>
            </a:r>
            <a:endParaRPr lang="en-US" dirty="0"/>
          </a:p>
          <a:p>
            <a:r>
              <a:rPr lang="en-US" b="1" dirty="0"/>
              <a:t>Spare underwear</a:t>
            </a:r>
            <a:endParaRPr lang="en-US" dirty="0"/>
          </a:p>
          <a:p>
            <a:r>
              <a:rPr lang="en-US" b="1" dirty="0"/>
              <a:t>Quick Tips for Success</a:t>
            </a:r>
          </a:p>
          <a:p>
            <a:r>
              <a:rPr lang="en-US" b="1" dirty="0"/>
              <a:t>Label Everything:</a:t>
            </a:r>
            <a:r>
              <a:rPr lang="en-US" dirty="0"/>
              <a:t> Write your child's name on the tags of all their clothes so they do not get lost.</a:t>
            </a:r>
          </a:p>
          <a:p>
            <a:r>
              <a:rPr lang="en-US" b="1" dirty="0"/>
              <a:t>Practice at Home:</a:t>
            </a:r>
            <a:r>
              <a:rPr lang="en-US" dirty="0"/>
              <a:t> Since the school wants children to dress themselves, turn it into a fun game at home! You can race to see how fast they can put on their socks or button their shirt.</a:t>
            </a:r>
          </a:p>
          <a:p>
            <a:r>
              <a:rPr lang="en-US" b="1" dirty="0"/>
              <a:t>Easy Clothes:</a:t>
            </a:r>
            <a:r>
              <a:rPr lang="en-US" dirty="0"/>
              <a:t> Choose trousers with elastic waistbands and shoes with Velcro instead of laces to make changing much easier for little hands.</a:t>
            </a:r>
          </a:p>
          <a:p>
            <a:r>
              <a:rPr lang="en-US" b="1" dirty="0"/>
              <a:t>End-of-Term Wash:</a:t>
            </a:r>
            <a:r>
              <a:rPr lang="en-US" dirty="0"/>
              <a:t> You won't need to take the kit home every week. The school will send it back at the end of the term for a good wash.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460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341</TotalTime>
  <Words>913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Century Gothic</vt:lpstr>
      <vt:lpstr>Courier New</vt:lpstr>
      <vt:lpstr>Garamond</vt:lpstr>
      <vt:lpstr>Google Sans</vt:lpstr>
      <vt:lpstr>Savon</vt:lpstr>
      <vt:lpstr>Welcome to Year 1</vt:lpstr>
      <vt:lpstr>Which members of staff will teach my child?</vt:lpstr>
      <vt:lpstr>How does the curriculum change in year 1 ?</vt:lpstr>
      <vt:lpstr>What topics will your child learn?</vt:lpstr>
      <vt:lpstr>Reading:</vt:lpstr>
      <vt:lpstr>Phonics:</vt:lpstr>
      <vt:lpstr>Phonics screening test:</vt:lpstr>
      <vt:lpstr>Phonics at home:</vt:lpstr>
      <vt:lpstr>PE: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</dc:title>
  <dc:creator>Lucy Costall</dc:creator>
  <cp:lastModifiedBy>Alison Main</cp:lastModifiedBy>
  <cp:revision>11</cp:revision>
  <dcterms:created xsi:type="dcterms:W3CDTF">2026-09-16T10:33:48Z</dcterms:created>
  <dcterms:modified xsi:type="dcterms:W3CDTF">2026-09-16T16:34:09Z</dcterms:modified>
</cp:coreProperties>
</file>